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300" r:id="rId40"/>
    <p:sldId id="301" r:id="rId41"/>
    <p:sldId id="302" r:id="rId42"/>
    <p:sldId id="295" r:id="rId43"/>
    <p:sldId id="297" r:id="rId44"/>
    <p:sldId id="296" r:id="rId45"/>
    <p:sldId id="298" r:id="rId46"/>
    <p:sldId id="299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0067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65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263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654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249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2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945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518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26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166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95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A2F646C-7A76-4583-9638-3FEBE00D6686}" type="datetimeFigureOut">
              <a:rPr lang="ko-KR" altLang="en-US" smtClean="0"/>
              <a:t>2022-10-23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B966FE5-D591-461A-86F7-669185AFDC1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219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195C26-FED6-40BD-A73B-C5214365F5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Introduction to Functional Analysis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6184997-EE93-4977-A031-DFB8F5DD6F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/>
              <a:t>20210096 Dyne Kim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700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en-US" altLang="ko-KR" dirty="0"/>
              <a:t>TVS</a:t>
            </a:r>
            <a:r>
              <a:rPr lang="ko-KR" altLang="en-US" dirty="0"/>
              <a:t>의 종류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FB018E0-EFD5-499A-8A26-05C7A7A8A385}"/>
              </a:ext>
            </a:extLst>
          </p:cNvPr>
          <p:cNvGrpSpPr/>
          <p:nvPr/>
        </p:nvGrpSpPr>
        <p:grpSpPr>
          <a:xfrm>
            <a:off x="1060929" y="1515762"/>
            <a:ext cx="10211058" cy="4379501"/>
            <a:chOff x="1060929" y="1515762"/>
            <a:chExt cx="10211058" cy="437950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744F92B-B4DE-40E5-82D6-28D79C7F96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0929" y="1515762"/>
              <a:ext cx="10211058" cy="3880021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84D577F3-1E89-44FF-9A7F-6B61B3899B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5661"/>
            <a:stretch/>
          </p:blipFill>
          <p:spPr>
            <a:xfrm>
              <a:off x="1210570" y="5276334"/>
              <a:ext cx="9920501" cy="6189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79988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en-US" altLang="ko-KR" dirty="0"/>
              <a:t>TVS</a:t>
            </a:r>
            <a:r>
              <a:rPr lang="ko-KR" altLang="en-US" dirty="0"/>
              <a:t>의 종류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49F6CE0-2B46-42A5-B97E-9F69C0220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491" y="1709212"/>
            <a:ext cx="10328061" cy="333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362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분리 성질</a:t>
            </a:r>
            <a:r>
              <a:rPr lang="en-US" altLang="ko-KR" dirty="0"/>
              <a:t>(Separation Property)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C8F7FDC-62E5-4B25-9A14-9230F68DA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61" y="1489953"/>
            <a:ext cx="10024807" cy="416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173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분리 성질</a:t>
            </a:r>
            <a:r>
              <a:rPr lang="en-US" altLang="ko-KR" dirty="0"/>
              <a:t>(Separation Property)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7CE5416-602A-4AA0-93FB-CE99B12DC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955" y="1495911"/>
            <a:ext cx="10058400" cy="473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9602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볼록</a:t>
            </a:r>
            <a:r>
              <a:rPr lang="en-US" altLang="ko-KR" dirty="0"/>
              <a:t>/</a:t>
            </a:r>
            <a:r>
              <a:rPr lang="ko-KR" altLang="en-US" dirty="0"/>
              <a:t>균형 집합 </a:t>
            </a:r>
            <a:r>
              <a:rPr lang="en-US" altLang="ko-KR" dirty="0"/>
              <a:t>(Convex/Balanced Set)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4ED3868-1508-4149-B922-2DB1FE075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670" y="1613695"/>
            <a:ext cx="10165643" cy="25033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2673EB-B148-4179-94FD-18633B69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978" y="4117033"/>
            <a:ext cx="9401577" cy="140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402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집합의 스칼라배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A459897-FAC4-4337-97AA-6B522F9B2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251" y="1721708"/>
            <a:ext cx="10269932" cy="3402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607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집합의 스칼라배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E868D1F-B5C6-498A-8677-742EFA194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955" y="1696996"/>
            <a:ext cx="10058975" cy="411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0586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선형 사상 </a:t>
            </a:r>
            <a:r>
              <a:rPr lang="en-US" altLang="ko-KR" dirty="0"/>
              <a:t>(Linear Mapping)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4A572E-D283-42AC-A6E1-E38C8B8BC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650" y="1569877"/>
            <a:ext cx="10246902" cy="235957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F8EBA2A-2992-4D5E-B16F-323CDCD60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2307"/>
          <a:stretch/>
        </p:blipFill>
        <p:spPr>
          <a:xfrm>
            <a:off x="987801" y="3929449"/>
            <a:ext cx="10209069" cy="235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2525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선형 사상 </a:t>
            </a:r>
            <a:r>
              <a:rPr lang="en-US" altLang="ko-KR" dirty="0"/>
              <a:t>(Linear Mapping)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91E1832-01A9-4B9A-85F0-86D8126BC7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313"/>
          <a:stretch/>
        </p:blipFill>
        <p:spPr>
          <a:xfrm>
            <a:off x="1097280" y="1664042"/>
            <a:ext cx="10209069" cy="166404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026A28A-D5A1-4605-BD15-36A5FC101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945" y="3328085"/>
            <a:ext cx="10129821" cy="172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764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유한 차원 공간</a:t>
            </a:r>
            <a:r>
              <a:rPr lang="en-US" altLang="ko-KR" dirty="0"/>
              <a:t>(Finite Dimensional Space)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127AC24-24A6-4C25-B07F-EFE71FC376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550948"/>
            <a:ext cx="10152938" cy="379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965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노름</a:t>
            </a:r>
            <a:r>
              <a:rPr lang="en-US" altLang="ko-KR" dirty="0"/>
              <a:t>(Norm)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926320-8CFF-4A33-9A72-B7C5A517E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086" y="1675884"/>
            <a:ext cx="10164594" cy="436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6142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유한 차원 공간</a:t>
            </a:r>
            <a:r>
              <a:rPr lang="en-US" altLang="ko-KR" dirty="0"/>
              <a:t>(Finite Dimensional Space)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36BA0D3-A8DE-4446-B0F6-27623B3E1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565320"/>
            <a:ext cx="10236961" cy="290782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301EB46-FE0D-4FD8-A4C0-CF2E0573C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71" y="4415480"/>
            <a:ext cx="10014338" cy="165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11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유한 차원 공간</a:t>
            </a:r>
            <a:r>
              <a:rPr lang="en-US" altLang="ko-KR" dirty="0"/>
              <a:t>(Finite Dimensional Space)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421F00-8DC3-442F-9A5C-B775D9CE6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543938"/>
            <a:ext cx="10100892" cy="405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4041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유한 차원 공간</a:t>
            </a:r>
            <a:r>
              <a:rPr lang="en-US" altLang="ko-KR" dirty="0"/>
              <a:t>(Finite Dimensional Space)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5ABCBE-94A6-4948-889D-17A3002A8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687924"/>
            <a:ext cx="10137388" cy="305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5899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유한 차원 공간</a:t>
            </a:r>
            <a:r>
              <a:rPr lang="en-US" altLang="ko-KR" dirty="0"/>
              <a:t>(Finite Dimensional Space)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4212C0C-E791-42DC-BFF6-3321A08E4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498" y="1713466"/>
            <a:ext cx="10233312" cy="200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921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거리화</a:t>
            </a:r>
            <a:r>
              <a:rPr lang="en-US" altLang="ko-KR" dirty="0"/>
              <a:t>(</a:t>
            </a:r>
            <a:r>
              <a:rPr lang="en-US" altLang="ko-KR" dirty="0" err="1"/>
              <a:t>Metrization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F948BE4-88F0-4624-AE38-76A15CE64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649539"/>
            <a:ext cx="10218391" cy="177946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ED77833-5F41-49A9-92ED-300AA0A55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514" y="3396047"/>
            <a:ext cx="10069205" cy="76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884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거리화</a:t>
            </a:r>
            <a:r>
              <a:rPr lang="en-US" altLang="ko-KR" dirty="0"/>
              <a:t>(</a:t>
            </a:r>
            <a:r>
              <a:rPr lang="en-US" altLang="ko-KR" dirty="0" err="1"/>
              <a:t>Metrization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0DD5DEA-2181-4DD6-8D49-349D66D71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099" y="1639328"/>
            <a:ext cx="10265105" cy="270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781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거리화</a:t>
            </a:r>
            <a:r>
              <a:rPr lang="en-US" altLang="ko-KR" dirty="0"/>
              <a:t>(</a:t>
            </a:r>
            <a:r>
              <a:rPr lang="en-US" altLang="ko-KR" dirty="0" err="1"/>
              <a:t>Metrization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D5B9EF2-CC5C-449A-BFB4-2D91748D7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000" y="1429396"/>
            <a:ext cx="9993986" cy="442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886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거리화</a:t>
            </a:r>
            <a:r>
              <a:rPr lang="en-US" altLang="ko-KR" dirty="0"/>
              <a:t>(</a:t>
            </a:r>
            <a:r>
              <a:rPr lang="en-US" altLang="ko-KR" dirty="0" err="1"/>
              <a:t>Metrization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A89A6A8-7FB3-4EE0-AD72-3AB9F7259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552701"/>
            <a:ext cx="10179520" cy="24508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D8BE92-98DC-4F20-84AC-62A4343D9A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88"/>
          <a:stretch/>
        </p:blipFill>
        <p:spPr>
          <a:xfrm>
            <a:off x="1167684" y="3904732"/>
            <a:ext cx="9968292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445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거리화</a:t>
            </a:r>
            <a:r>
              <a:rPr lang="en-US" altLang="ko-KR" dirty="0"/>
              <a:t>(</a:t>
            </a:r>
            <a:r>
              <a:rPr lang="en-US" altLang="ko-KR" dirty="0" err="1"/>
              <a:t>Metrization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A89A6A8-7FB3-4EE0-AD72-3AB9F7259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297329"/>
            <a:ext cx="10179520" cy="24508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D8BE92-98DC-4F20-84AC-62A4343D9A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88"/>
          <a:stretch/>
        </p:blipFill>
        <p:spPr>
          <a:xfrm>
            <a:off x="1167684" y="3649360"/>
            <a:ext cx="9968292" cy="1524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0AD7E49-3297-40BC-86FA-B8CEE10FF8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838" y="5239978"/>
            <a:ext cx="10084842" cy="107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5827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거리화</a:t>
            </a:r>
            <a:r>
              <a:rPr lang="en-US" altLang="ko-KR" dirty="0"/>
              <a:t>(</a:t>
            </a:r>
            <a:r>
              <a:rPr lang="en-US" altLang="ko-KR" dirty="0" err="1"/>
              <a:t>Metrization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E3C003-5791-426B-A1EC-8CE4B8F22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487" y="1073679"/>
            <a:ext cx="9977669" cy="515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720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노름</a:t>
            </a:r>
            <a:r>
              <a:rPr lang="en-US" altLang="ko-KR" dirty="0"/>
              <a:t>(Norm)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68EC70-F603-47AC-938E-74960494D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080" y="1672281"/>
            <a:ext cx="10273552" cy="346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8856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반노름</a:t>
            </a:r>
            <a:r>
              <a:rPr lang="en-US" altLang="ko-KR" dirty="0"/>
              <a:t>(</a:t>
            </a:r>
            <a:r>
              <a:rPr lang="en-US" altLang="ko-KR" dirty="0" err="1"/>
              <a:t>Seminorm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6E959B6-5D0D-4C22-84DD-7BA45407B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756" y="1443733"/>
            <a:ext cx="10338487" cy="460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8251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반노름</a:t>
            </a:r>
            <a:r>
              <a:rPr lang="en-US" altLang="ko-KR" dirty="0"/>
              <a:t>(</a:t>
            </a:r>
            <a:r>
              <a:rPr lang="en-US" altLang="ko-KR" dirty="0" err="1"/>
              <a:t>Seminorm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DC862D5-BB9E-4DBA-90FA-E6B6F8964067}"/>
              </a:ext>
            </a:extLst>
          </p:cNvPr>
          <p:cNvGrpSpPr/>
          <p:nvPr/>
        </p:nvGrpSpPr>
        <p:grpSpPr>
          <a:xfrm>
            <a:off x="988538" y="1550077"/>
            <a:ext cx="10330745" cy="2509115"/>
            <a:chOff x="988538" y="1609803"/>
            <a:chExt cx="10330745" cy="250911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F24EEF9-3413-4A77-91C2-FCC7B8CD8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21491" y="1609803"/>
              <a:ext cx="10272584" cy="1759393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44DF3565-939E-4396-A0E5-52FD78602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8538" y="3350516"/>
              <a:ext cx="10330745" cy="768402"/>
            </a:xfrm>
            <a:prstGeom prst="rect">
              <a:avLst/>
            </a:prstGeom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9602EBA2-0838-4DFD-AAE9-E16F4BBC2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730" y="4093221"/>
            <a:ext cx="10026595" cy="219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966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반노름</a:t>
            </a:r>
            <a:r>
              <a:rPr lang="en-US" altLang="ko-KR" dirty="0"/>
              <a:t>(</a:t>
            </a:r>
            <a:r>
              <a:rPr lang="en-US" altLang="ko-KR" dirty="0" err="1"/>
              <a:t>Seminorm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1BC9D36-B088-4482-8177-42053FC8A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355431"/>
            <a:ext cx="10137194" cy="420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6923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반노름</a:t>
            </a:r>
            <a:r>
              <a:rPr lang="en-US" altLang="ko-KR" dirty="0"/>
              <a:t>(</a:t>
            </a:r>
            <a:r>
              <a:rPr lang="en-US" altLang="ko-KR" dirty="0" err="1"/>
              <a:t>Seminorm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9F91378-A6AB-4177-8BB9-D67C010E8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616" y="1141064"/>
            <a:ext cx="10161695" cy="506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474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반노름</a:t>
            </a:r>
            <a:r>
              <a:rPr lang="en-US" altLang="ko-KR" dirty="0"/>
              <a:t>(</a:t>
            </a:r>
            <a:r>
              <a:rPr lang="en-US" altLang="ko-KR" dirty="0" err="1"/>
              <a:t>Seminorm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FE61B6F-0C7F-43D6-898B-B2BC9E0CDD2F}"/>
              </a:ext>
            </a:extLst>
          </p:cNvPr>
          <p:cNvGrpSpPr/>
          <p:nvPr/>
        </p:nvGrpSpPr>
        <p:grpSpPr>
          <a:xfrm>
            <a:off x="1113756" y="1612435"/>
            <a:ext cx="10111370" cy="3873963"/>
            <a:chOff x="1113756" y="1612435"/>
            <a:chExt cx="10111370" cy="3873963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42A15ADA-9908-4F9D-823F-B119A896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33655" y="1612435"/>
              <a:ext cx="10073925" cy="851977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C5539D9-6037-426F-8B20-67F0E03A4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13756" y="2471712"/>
              <a:ext cx="10111370" cy="30146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92060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반노름</a:t>
            </a:r>
            <a:r>
              <a:rPr lang="en-US" altLang="ko-KR" dirty="0"/>
              <a:t>(</a:t>
            </a:r>
            <a:r>
              <a:rPr lang="en-US" altLang="ko-KR" dirty="0" err="1"/>
              <a:t>Seminorm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94A772A-A820-43AB-AD00-881108E2D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120" y="1573426"/>
            <a:ext cx="10386810" cy="288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4421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반노름</a:t>
            </a:r>
            <a:r>
              <a:rPr lang="en-US" altLang="ko-KR" dirty="0"/>
              <a:t>(</a:t>
            </a:r>
            <a:r>
              <a:rPr lang="en-US" altLang="ko-KR" dirty="0" err="1"/>
              <a:t>Seminorm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F7870B-C1EC-4015-8EA3-DB2A926CA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640" y="1597002"/>
            <a:ext cx="10285434" cy="375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8903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반노름</a:t>
            </a:r>
            <a:r>
              <a:rPr lang="en-US" altLang="ko-KR" dirty="0"/>
              <a:t>(</a:t>
            </a:r>
            <a:r>
              <a:rPr lang="en-US" altLang="ko-KR" dirty="0" err="1"/>
              <a:t>Seminorm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D499AD4-3CAF-4ECE-855A-379787B9E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267" y="1676270"/>
            <a:ext cx="10094227" cy="415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7717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반노름</a:t>
            </a:r>
            <a:r>
              <a:rPr lang="en-US" altLang="ko-KR" dirty="0"/>
              <a:t>(</a:t>
            </a:r>
            <a:r>
              <a:rPr lang="en-US" altLang="ko-KR" dirty="0" err="1"/>
              <a:t>Seminorm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3E6BB32-A8AE-4C1E-9C41-E627C0B05F46}"/>
              </a:ext>
            </a:extLst>
          </p:cNvPr>
          <p:cNvGrpSpPr/>
          <p:nvPr/>
        </p:nvGrpSpPr>
        <p:grpSpPr>
          <a:xfrm>
            <a:off x="1097280" y="1434002"/>
            <a:ext cx="10166012" cy="4417906"/>
            <a:chOff x="1097280" y="1434002"/>
            <a:chExt cx="10166012" cy="4417906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C68CABA1-E122-476B-B2E8-D5FA7D92F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7280" y="1434002"/>
              <a:ext cx="10166012" cy="3319230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E2EDF5E-5787-4FC5-A03B-A68389E6AA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/>
            <a:stretch/>
          </p:blipFill>
          <p:spPr>
            <a:xfrm>
              <a:off x="1136820" y="4679092"/>
              <a:ext cx="10076526" cy="1172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83827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en-US" altLang="ko-KR" dirty="0"/>
              <a:t>Motivation for Distribution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24DD44B-8155-4284-9EE4-5D2F64011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203087"/>
            <a:ext cx="10097413" cy="499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72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위상 벡터 공간</a:t>
            </a:r>
            <a:r>
              <a:rPr lang="en-US" altLang="ko-KR" dirty="0"/>
              <a:t>(TVS)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94F3A6-B29A-43C9-AF01-F4E645EDD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530" y="1334530"/>
            <a:ext cx="9987814" cy="423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882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en-US" altLang="ko-KR" dirty="0"/>
              <a:t>Motivation for Distribution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105E29A-C0C6-4986-B1F1-5560D1094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340" y="1344705"/>
            <a:ext cx="10058399" cy="426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5530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en-US" altLang="ko-KR" dirty="0"/>
              <a:t>Motivation for Distribution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5AED8E6-8984-42D8-841B-B92A59B85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483" y="1732753"/>
            <a:ext cx="10205034" cy="119853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8C7FC08-9C4A-4EF4-BCAE-03284FD72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844945"/>
            <a:ext cx="10058399" cy="100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9238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시험함수 공간</a:t>
            </a:r>
            <a:r>
              <a:rPr lang="en-US" altLang="ko-KR" dirty="0"/>
              <a:t>(Test Function Space)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A1D44F-8CEF-4D6B-95DD-35E1A6620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519881"/>
            <a:ext cx="10110394" cy="432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597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시험함수 공간</a:t>
            </a:r>
            <a:r>
              <a:rPr lang="en-US" altLang="ko-KR" dirty="0"/>
              <a:t>(Test Function Space)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DDDF252-A34E-4E5A-BE2A-208702195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1416665"/>
            <a:ext cx="10106545" cy="442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745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시험함수 공간</a:t>
            </a:r>
            <a:r>
              <a:rPr lang="en-US" altLang="ko-KR" dirty="0"/>
              <a:t>(Test Function Space)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97AC63-F3E3-42DF-ACF9-BEB35362F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573305"/>
            <a:ext cx="10153792" cy="38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8816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시험함수 공간</a:t>
            </a:r>
            <a:r>
              <a:rPr lang="en-US" altLang="ko-KR" dirty="0"/>
              <a:t>(Test Function Space)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941FBE-4002-44A2-BDC5-5DD3D6DD8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277106"/>
            <a:ext cx="10157466" cy="484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1247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시험함수 공간</a:t>
            </a:r>
            <a:r>
              <a:rPr lang="en-US" altLang="ko-KR" dirty="0"/>
              <a:t>(Test Function Space)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EFCEAC8-0598-407E-B265-882E0A8BB53C}"/>
              </a:ext>
            </a:extLst>
          </p:cNvPr>
          <p:cNvGrpSpPr/>
          <p:nvPr/>
        </p:nvGrpSpPr>
        <p:grpSpPr>
          <a:xfrm>
            <a:off x="1097280" y="1725342"/>
            <a:ext cx="10130893" cy="3563350"/>
            <a:chOff x="1097280" y="1725342"/>
            <a:chExt cx="10130893" cy="356335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B2B92C8-1EA1-4898-94E2-43CF28515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7280" y="1725342"/>
              <a:ext cx="10130893" cy="1336456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D5B5BE6-2413-4C29-9AF9-CCD02B6E4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7280" y="3078274"/>
              <a:ext cx="10110099" cy="22104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81188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시험함수 공간</a:t>
            </a:r>
            <a:r>
              <a:rPr lang="en-US" altLang="ko-KR" dirty="0"/>
              <a:t>(Test Function Space)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5EDF5AE-7F06-4C4B-822A-BCD104886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662952"/>
            <a:ext cx="10111505" cy="371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0884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시험함수 공간</a:t>
            </a:r>
            <a:r>
              <a:rPr lang="en-US" altLang="ko-KR" dirty="0"/>
              <a:t>(Test Function Space)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F6E6B22-C878-4EC3-972D-D5A9448FE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210" y="1214354"/>
            <a:ext cx="10130470" cy="498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0440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시험함수 공간</a:t>
            </a:r>
            <a:r>
              <a:rPr lang="en-US" altLang="ko-KR" dirty="0"/>
              <a:t>(Test Function Space)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06DC72B-D852-4FD7-B792-342BD7DA4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492623"/>
            <a:ext cx="10145447" cy="4043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682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위상 벡터 공간</a:t>
            </a:r>
            <a:r>
              <a:rPr lang="en-US" altLang="ko-KR" dirty="0"/>
              <a:t>(TVS)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B7813F3-D66E-40CB-BCFC-3FAC52A45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739" y="1639330"/>
            <a:ext cx="10112857" cy="360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3440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시험함수 공간</a:t>
            </a:r>
            <a:r>
              <a:rPr lang="en-US" altLang="ko-KR" dirty="0"/>
              <a:t>(Test Function Space)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A7792A8-F8DF-46E3-9DF8-DAE7F2F4CE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4477"/>
          <a:stretch/>
        </p:blipFill>
        <p:spPr>
          <a:xfrm>
            <a:off x="1097279" y="1331865"/>
            <a:ext cx="10068621" cy="85845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DFA8EC-A505-4239-9E9F-C3A3C3756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79" y="2190321"/>
            <a:ext cx="9753600" cy="300317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BBC1AA8-6595-4840-AE29-2F992E318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79" y="5140652"/>
            <a:ext cx="9646024" cy="77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3800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시험함수 공간</a:t>
            </a:r>
            <a:r>
              <a:rPr lang="en-US" altLang="ko-KR" dirty="0"/>
              <a:t>(Test Function Space)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FEFF7E-C739-43F9-81AB-264E82367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790" y="1574274"/>
            <a:ext cx="10225095" cy="181629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DB887BA-5541-4D06-B7FD-BC707D419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3467428"/>
            <a:ext cx="9375987" cy="27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455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A852D28-A767-488B-80C3-500A5B49A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079" y="1472702"/>
            <a:ext cx="10270313" cy="361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098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0C37AFD-D3AC-4E01-A0DA-1F91485FE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186" y="1553316"/>
            <a:ext cx="10025689" cy="411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5764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1CA2418-F8BE-4019-B45A-F81215C80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495" y="1229981"/>
            <a:ext cx="10040903" cy="4907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8778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90BF8C-F9E1-4BB3-BA29-8723306B2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302667"/>
            <a:ext cx="10145298" cy="431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8512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8C5E98-4B93-429D-8BBF-06DE6C2C5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1627093"/>
            <a:ext cx="10089393" cy="382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53264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639BA8-D058-4B1B-A4A0-A2D531C33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145060"/>
            <a:ext cx="10058400" cy="550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9944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6BDF335-2E80-4810-B216-91A88850B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308967"/>
            <a:ext cx="10058400" cy="464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3888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0672D16-916A-44A1-8751-68C1984C5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472392"/>
            <a:ext cx="10102366" cy="403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650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위상 벡터 공간</a:t>
            </a:r>
            <a:r>
              <a:rPr lang="en-US" altLang="ko-KR" dirty="0"/>
              <a:t>(TVS)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7973C03-BF85-4143-9EC0-6B8D54ED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654" y="1672281"/>
            <a:ext cx="10109958" cy="223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117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ABA5C22-EE70-45F2-8DF9-DCE6BF66F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551741"/>
            <a:ext cx="10111082" cy="400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896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AB887F0-22D8-470B-AC46-79DBD6009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650716"/>
            <a:ext cx="10122210" cy="260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4395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A3E502-67C2-4C7A-AB38-BCF86AE8E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1603107"/>
            <a:ext cx="10102737" cy="371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21817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>
            <a:normAutofit/>
          </a:bodyPr>
          <a:lstStyle/>
          <a:p>
            <a:r>
              <a:rPr lang="ko-KR" altLang="en-US" dirty="0"/>
              <a:t>분포</a:t>
            </a:r>
            <a:r>
              <a:rPr lang="en-US" altLang="ko-KR" dirty="0"/>
              <a:t>(Distribution)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EADA32A-65D0-4FE5-B086-DFF9E1BB5A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218"/>
          <a:stretch/>
        </p:blipFill>
        <p:spPr>
          <a:xfrm>
            <a:off x="1097280" y="1645024"/>
            <a:ext cx="10161946" cy="207848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2DF740F-AA5B-4BB8-A8A4-D3A47FE724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61"/>
          <a:stretch/>
        </p:blipFill>
        <p:spPr>
          <a:xfrm>
            <a:off x="1056090" y="3715266"/>
            <a:ext cx="9997440" cy="135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458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위상 벡터 공간</a:t>
            </a:r>
            <a:r>
              <a:rPr lang="en-US" altLang="ko-KR" dirty="0"/>
              <a:t>(TVS)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57A81C-9EE8-49ED-8878-12709E515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827" y="1655807"/>
            <a:ext cx="9999511" cy="416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33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평행이동 불변성</a:t>
            </a:r>
            <a:r>
              <a:rPr lang="en-US" altLang="ko-KR" dirty="0"/>
              <a:t>(Translation Invariance)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7CE628D-7AF2-45B8-A2AB-0067116B2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990" y="1606378"/>
            <a:ext cx="10195807" cy="373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699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AED2F-CB3C-4369-BF80-EBA17D3D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8456"/>
          </a:xfrm>
        </p:spPr>
        <p:txBody>
          <a:bodyPr/>
          <a:lstStyle/>
          <a:p>
            <a:r>
              <a:rPr lang="ko-KR" altLang="en-US" dirty="0"/>
              <a:t>평행이동 불변성</a:t>
            </a:r>
            <a:r>
              <a:rPr lang="en-US" altLang="ko-KR" dirty="0"/>
              <a:t>(Translation Invariance)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8B8A95-36CB-4405-84A5-79F7CB8DD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90" y="1688758"/>
            <a:ext cx="10290241" cy="263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2740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216</TotalTime>
  <Words>322</Words>
  <Application>Microsoft Office PowerPoint</Application>
  <PresentationFormat>와이드스크린</PresentationFormat>
  <Paragraphs>64</Paragraphs>
  <Slides>63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63</vt:i4>
      </vt:variant>
    </vt:vector>
  </HeadingPairs>
  <TitlesOfParts>
    <vt:vector size="67" baseType="lpstr">
      <vt:lpstr>맑은 고딕</vt:lpstr>
      <vt:lpstr>Calibri</vt:lpstr>
      <vt:lpstr>Calibri Light</vt:lpstr>
      <vt:lpstr>추억</vt:lpstr>
      <vt:lpstr>Introduction to Functional Analysis</vt:lpstr>
      <vt:lpstr>노름(Norm)</vt:lpstr>
      <vt:lpstr>노름(Norm)</vt:lpstr>
      <vt:lpstr>위상 벡터 공간(TVS)</vt:lpstr>
      <vt:lpstr>위상 벡터 공간(TVS)</vt:lpstr>
      <vt:lpstr>위상 벡터 공간(TVS)</vt:lpstr>
      <vt:lpstr>위상 벡터 공간(TVS)</vt:lpstr>
      <vt:lpstr>평행이동 불변성(Translation Invariance)</vt:lpstr>
      <vt:lpstr>평행이동 불변성(Translation Invariance)</vt:lpstr>
      <vt:lpstr>TVS의 종류</vt:lpstr>
      <vt:lpstr>TVS의 종류</vt:lpstr>
      <vt:lpstr>분리 성질(Separation Property)</vt:lpstr>
      <vt:lpstr>분리 성질(Separation Property)</vt:lpstr>
      <vt:lpstr>볼록/균형 집합 (Convex/Balanced Set)</vt:lpstr>
      <vt:lpstr>집합의 스칼라배</vt:lpstr>
      <vt:lpstr>집합의 스칼라배</vt:lpstr>
      <vt:lpstr>선형 사상 (Linear Mapping)</vt:lpstr>
      <vt:lpstr>선형 사상 (Linear Mapping)</vt:lpstr>
      <vt:lpstr>유한 차원 공간(Finite Dimensional Space)</vt:lpstr>
      <vt:lpstr>유한 차원 공간(Finite Dimensional Space)</vt:lpstr>
      <vt:lpstr>유한 차원 공간(Finite Dimensional Space)</vt:lpstr>
      <vt:lpstr>유한 차원 공간(Finite Dimensional Space)</vt:lpstr>
      <vt:lpstr>유한 차원 공간(Finite Dimensional Space)</vt:lpstr>
      <vt:lpstr>거리화(Metrization)</vt:lpstr>
      <vt:lpstr>거리화(Metrization)</vt:lpstr>
      <vt:lpstr>거리화(Metrization)</vt:lpstr>
      <vt:lpstr>거리화(Metrization)</vt:lpstr>
      <vt:lpstr>거리화(Metrization)</vt:lpstr>
      <vt:lpstr>거리화(Metrization)</vt:lpstr>
      <vt:lpstr>반노름(Seminorm)</vt:lpstr>
      <vt:lpstr>반노름(Seminorm)</vt:lpstr>
      <vt:lpstr>반노름(Seminorm)</vt:lpstr>
      <vt:lpstr>반노름(Seminorm)</vt:lpstr>
      <vt:lpstr>반노름(Seminorm)</vt:lpstr>
      <vt:lpstr>반노름(Seminorm)</vt:lpstr>
      <vt:lpstr>반노름(Seminorm)</vt:lpstr>
      <vt:lpstr>반노름(Seminorm)</vt:lpstr>
      <vt:lpstr>반노름(Seminorm)</vt:lpstr>
      <vt:lpstr>Motivation for Distribution</vt:lpstr>
      <vt:lpstr>Motivation for Distribution</vt:lpstr>
      <vt:lpstr>Motivation for Distribution</vt:lpstr>
      <vt:lpstr>시험함수 공간(Test Function Space)</vt:lpstr>
      <vt:lpstr>시험함수 공간(Test Function Space)</vt:lpstr>
      <vt:lpstr>시험함수 공간(Test Function Space)</vt:lpstr>
      <vt:lpstr>시험함수 공간(Test Function Space)</vt:lpstr>
      <vt:lpstr>시험함수 공간(Test Function Space)</vt:lpstr>
      <vt:lpstr>시험함수 공간(Test Function Space)</vt:lpstr>
      <vt:lpstr>시험함수 공간(Test Function Space)</vt:lpstr>
      <vt:lpstr>시험함수 공간(Test Function Space)</vt:lpstr>
      <vt:lpstr>시험함수 공간(Test Function Space)</vt:lpstr>
      <vt:lpstr>시험함수 공간(Test Function Space)</vt:lpstr>
      <vt:lpstr>분포(Distribution)</vt:lpstr>
      <vt:lpstr>분포(Distribution)</vt:lpstr>
      <vt:lpstr>분포(Distribution)</vt:lpstr>
      <vt:lpstr>분포(Distribution)</vt:lpstr>
      <vt:lpstr>분포(Distribution)</vt:lpstr>
      <vt:lpstr>분포(Distribution)</vt:lpstr>
      <vt:lpstr>분포(Distribution)</vt:lpstr>
      <vt:lpstr>분포(Distribution)</vt:lpstr>
      <vt:lpstr>분포(Distribution)</vt:lpstr>
      <vt:lpstr>분포(Distribution)</vt:lpstr>
      <vt:lpstr>분포(Distribution)</vt:lpstr>
      <vt:lpstr>분포(Distribution)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Functional Analysis</dc:title>
  <dc:creator>Dyne</dc:creator>
  <cp:lastModifiedBy>Dyne</cp:lastModifiedBy>
  <cp:revision>22</cp:revision>
  <dcterms:created xsi:type="dcterms:W3CDTF">2022-09-05T01:28:49Z</dcterms:created>
  <dcterms:modified xsi:type="dcterms:W3CDTF">2022-10-23T15:30:58Z</dcterms:modified>
</cp:coreProperties>
</file>

<file path=docProps/thumbnail.jpeg>
</file>